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763038" cy="427942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79">
          <p15:clr>
            <a:srgbClr val="A4A3A4"/>
          </p15:clr>
        </p15:guide>
        <p15:guide id="2" pos="68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2988" y="-108"/>
      </p:cViewPr>
      <p:guideLst>
        <p:guide orient="horz" pos="13479"/>
        <p:guide pos="685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D75069-1CB2-4653-BABE-629EA00C4E21}" type="datetimeFigureOut">
              <a:rPr lang="en-US" smtClean="0"/>
              <a:t>9/16/2025</a:t>
            </a:fld>
            <a:endParaRPr lang="en-US"/>
          </a:p>
        </p:txBody>
      </p:sp>
      <p:sp>
        <p:nvSpPr>
          <p:cNvPr id="4" name="Slide Image Placeholder 3"/>
          <p:cNvSpPr>
            <a:spLocks noGrp="1" noRot="1" noChangeAspect="1"/>
          </p:cNvSpPr>
          <p:nvPr>
            <p:ph type="sldImg" idx="2"/>
          </p:nvPr>
        </p:nvSpPr>
        <p:spPr>
          <a:xfrm>
            <a:off x="2557463" y="685800"/>
            <a:ext cx="17430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7D5475-74F3-46FD-B429-4E9C8144D8E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32230" y="13293962"/>
            <a:ext cx="18498582" cy="9173025"/>
          </a:xfrm>
        </p:spPr>
        <p:txBody>
          <a:bodyPr/>
          <a:lstStyle/>
          <a:p>
            <a:r>
              <a:rPr lang="en-US"/>
              <a:t>Click to edit Master title style</a:t>
            </a:r>
          </a:p>
        </p:txBody>
      </p:sp>
      <p:sp>
        <p:nvSpPr>
          <p:cNvPr id="3" name="Subtitle 2"/>
          <p:cNvSpPr>
            <a:spLocks noGrp="1"/>
          </p:cNvSpPr>
          <p:nvPr>
            <p:ph type="subTitle" idx="1"/>
          </p:nvPr>
        </p:nvSpPr>
        <p:spPr>
          <a:xfrm>
            <a:off x="3264457" y="24250069"/>
            <a:ext cx="15234126" cy="1093630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D137F8-0F9F-4D36-BF3B-53BD96199FC5}"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val="2711889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137F8-0F9F-4D36-BF3B-53BD96199FC5}"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val="2468210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242629" y="1713766"/>
            <a:ext cx="16208929" cy="365137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04503" y="1713766"/>
            <a:ext cx="48275407" cy="36513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137F8-0F9F-4D36-BF3B-53BD96199FC5}"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val="1658897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137F8-0F9F-4D36-BF3B-53BD96199FC5}"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val="308748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9132" y="27499271"/>
            <a:ext cx="18498582" cy="8499411"/>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719132" y="18138027"/>
            <a:ext cx="18498582" cy="93612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D137F8-0F9F-4D36-BF3B-53BD96199FC5}"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val="340092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4505" y="9985333"/>
            <a:ext cx="32240279" cy="282422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207503" y="9985333"/>
            <a:ext cx="32244056" cy="282422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D137F8-0F9F-4D36-BF3B-53BD96199FC5}"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val="378560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8152" y="1713754"/>
            <a:ext cx="19586735" cy="713237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88153" y="9579176"/>
            <a:ext cx="9615788" cy="39921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88153" y="13571323"/>
            <a:ext cx="9615788" cy="24656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1055324" y="9579176"/>
            <a:ext cx="9619565" cy="39921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1055324" y="13571323"/>
            <a:ext cx="9619565" cy="24656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D137F8-0F9F-4D36-BF3B-53BD96199FC5}" type="datetimeFigureOut">
              <a:rPr lang="en-US" smtClean="0"/>
              <a:pPr/>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val="1724260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D137F8-0F9F-4D36-BF3B-53BD96199FC5}" type="datetimeFigureOut">
              <a:rPr lang="en-US" smtClean="0"/>
              <a:pPr/>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val="363110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137F8-0F9F-4D36-BF3B-53BD96199FC5}" type="datetimeFigureOut">
              <a:rPr lang="en-US" smtClean="0"/>
              <a:pPr/>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val="50927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8153" y="1703848"/>
            <a:ext cx="7159889" cy="72512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508746" y="1703854"/>
            <a:ext cx="12166142" cy="365236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88153" y="8955103"/>
            <a:ext cx="7159889" cy="292724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D137F8-0F9F-4D36-BF3B-53BD96199FC5}"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val="409144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65709" y="29955967"/>
            <a:ext cx="13057823" cy="353647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265709" y="3823746"/>
            <a:ext cx="13057823" cy="256765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265709" y="33492439"/>
            <a:ext cx="13057823" cy="50223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D137F8-0F9F-4D36-BF3B-53BD96199FC5}"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val="2834595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8152" y="1713754"/>
            <a:ext cx="19586735" cy="713237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88152" y="9985333"/>
            <a:ext cx="19586735" cy="282422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88152" y="39663931"/>
            <a:ext cx="5078042" cy="2278397"/>
          </a:xfrm>
          <a:prstGeom prst="rect">
            <a:avLst/>
          </a:prstGeom>
        </p:spPr>
        <p:txBody>
          <a:bodyPr vert="horz" lIns="91440" tIns="45720" rIns="91440" bIns="45720" rtlCol="0" anchor="ctr"/>
          <a:lstStyle>
            <a:lvl1pPr algn="l">
              <a:defRPr sz="1200">
                <a:solidFill>
                  <a:schemeClr val="tx1">
                    <a:tint val="75000"/>
                  </a:schemeClr>
                </a:solidFill>
              </a:defRPr>
            </a:lvl1pPr>
          </a:lstStyle>
          <a:p>
            <a:fld id="{68D137F8-0F9F-4D36-BF3B-53BD96199FC5}" type="datetimeFigureOut">
              <a:rPr lang="en-US" smtClean="0"/>
              <a:pPr/>
              <a:t>9/16/2025</a:t>
            </a:fld>
            <a:endParaRPr lang="en-US"/>
          </a:p>
        </p:txBody>
      </p:sp>
      <p:sp>
        <p:nvSpPr>
          <p:cNvPr id="5" name="Footer Placeholder 4"/>
          <p:cNvSpPr>
            <a:spLocks noGrp="1"/>
          </p:cNvSpPr>
          <p:nvPr>
            <p:ph type="ftr" sz="quarter" idx="3"/>
          </p:nvPr>
        </p:nvSpPr>
        <p:spPr>
          <a:xfrm>
            <a:off x="7435706" y="39663931"/>
            <a:ext cx="6891629" cy="22783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596844" y="39663931"/>
            <a:ext cx="5078042" cy="2278397"/>
          </a:xfrm>
          <a:prstGeom prst="rect">
            <a:avLst/>
          </a:prstGeom>
        </p:spPr>
        <p:txBody>
          <a:bodyPr vert="horz" lIns="91440" tIns="45720" rIns="91440" bIns="45720" rtlCol="0" anchor="ctr"/>
          <a:lstStyle>
            <a:lvl1pPr algn="r">
              <a:defRPr sz="1200">
                <a:solidFill>
                  <a:schemeClr val="tx1">
                    <a:tint val="75000"/>
                  </a:schemeClr>
                </a:solidFill>
              </a:defRPr>
            </a:lvl1pPr>
          </a:lstStyle>
          <a:p>
            <a:fld id="{5F5FC308-A346-4BC7-A903-0CB36DC111B9}" type="slidenum">
              <a:rPr lang="en-US" smtClean="0"/>
              <a:pPr/>
              <a:t>‹#›</a:t>
            </a:fld>
            <a:endParaRPr lang="en-US"/>
          </a:p>
        </p:txBody>
      </p:sp>
      <p:pic>
        <p:nvPicPr>
          <p:cNvPr id="8" name="Picture 7">
            <a:extLst>
              <a:ext uri="{FF2B5EF4-FFF2-40B4-BE49-F238E27FC236}">
                <a16:creationId xmlns:a16="http://schemas.microsoft.com/office/drawing/2014/main" id="{78D94839-4142-6628-1994-A78A09895B40}"/>
              </a:ext>
            </a:extLst>
          </p:cNvPr>
          <p:cNvPicPr>
            <a:picLocks/>
          </p:cNvPicPr>
          <p:nvPr userDrawn="1"/>
        </p:nvPicPr>
        <p:blipFill rotWithShape="1">
          <a:blip r:embed="rId14">
            <a:extLst>
              <a:ext uri="{28A0092B-C50C-407E-A947-70E740481C1C}">
                <a14:useLocalDpi xmlns:a14="http://schemas.microsoft.com/office/drawing/2010/main" val="0"/>
              </a:ext>
            </a:extLst>
          </a:blip>
          <a:srcRect l="52050"/>
          <a:stretch>
            <a:fillRect/>
          </a:stretch>
        </p:blipFill>
        <p:spPr bwMode="auto">
          <a:xfrm>
            <a:off x="15947152" y="1051719"/>
            <a:ext cx="4764167" cy="38990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8985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8236" y="3444459"/>
            <a:ext cx="14075988" cy="1569660"/>
          </a:xfrm>
          <a:prstGeom prst="rect">
            <a:avLst/>
          </a:prstGeom>
        </p:spPr>
        <p:txBody>
          <a:bodyPr wrap="square">
            <a:spAutoFit/>
          </a:bodyPr>
          <a:lstStyle/>
          <a:p>
            <a:r>
              <a:rPr lang="en-US" sz="2700" dirty="0"/>
              <a:t>Author’s name and surname,  Author’s name and surname,  Author’s name and surname </a:t>
            </a:r>
          </a:p>
          <a:p>
            <a:r>
              <a:rPr lang="en-US" sz="2900" dirty="0"/>
              <a:t>(style: Authors) Font type: Calibri Regular 27-32pt </a:t>
            </a:r>
          </a:p>
          <a:p>
            <a:r>
              <a:rPr lang="en-US" sz="2000" dirty="0"/>
              <a:t>Affiliation, Institution,  Affiliation, Institution,  Affiliation, Institution, </a:t>
            </a:r>
          </a:p>
          <a:p>
            <a:r>
              <a:rPr lang="en-US" sz="2000" dirty="0"/>
              <a:t>(style: Author data) - Font type: Calibri Italic 20-25pt</a:t>
            </a:r>
          </a:p>
        </p:txBody>
      </p:sp>
      <p:sp>
        <p:nvSpPr>
          <p:cNvPr id="5" name="Rectangle 4"/>
          <p:cNvSpPr/>
          <p:nvPr/>
        </p:nvSpPr>
        <p:spPr>
          <a:xfrm>
            <a:off x="1408236" y="1060318"/>
            <a:ext cx="14121483" cy="2154436"/>
          </a:xfrm>
          <a:prstGeom prst="rect">
            <a:avLst/>
          </a:prstGeom>
        </p:spPr>
        <p:txBody>
          <a:bodyPr wrap="square">
            <a:spAutoFit/>
          </a:bodyPr>
          <a:lstStyle/>
          <a:p>
            <a:r>
              <a:rPr lang="en-US" sz="5400" b="1" dirty="0">
                <a:latin typeface="+mj-lt"/>
              </a:rPr>
              <a:t>TITLE OF THE PAPER   </a:t>
            </a:r>
          </a:p>
          <a:p>
            <a:r>
              <a:rPr lang="en-US" sz="2000" b="1" dirty="0">
                <a:latin typeface="+mj-lt"/>
              </a:rPr>
              <a:t>(STYLE TITLE, TITLE STYLE IFAU 19) Font type: Calibri Bold 55-65pt</a:t>
            </a:r>
          </a:p>
          <a:p>
            <a:r>
              <a:rPr lang="en-US" sz="4000" dirty="0">
                <a:latin typeface="+mj-lt"/>
              </a:rPr>
              <a:t>SUBTITLES OF THE PAPER   </a:t>
            </a:r>
          </a:p>
          <a:p>
            <a:r>
              <a:rPr lang="en-US" sz="2000" dirty="0">
                <a:latin typeface="+mj-lt"/>
              </a:rPr>
              <a:t>(STYLE TITLE, TITLE STYLE IFAU 19) Font type: Calibri Bold 40-50pt</a:t>
            </a:r>
          </a:p>
        </p:txBody>
      </p:sp>
      <p:sp>
        <p:nvSpPr>
          <p:cNvPr id="6" name="Rectangle 5"/>
          <p:cNvSpPr/>
          <p:nvPr/>
        </p:nvSpPr>
        <p:spPr>
          <a:xfrm>
            <a:off x="12786519" y="4584213"/>
            <a:ext cx="2937984" cy="646331"/>
          </a:xfrm>
          <a:prstGeom prst="rect">
            <a:avLst/>
          </a:prstGeom>
        </p:spPr>
        <p:txBody>
          <a:bodyPr wrap="square">
            <a:spAutoFit/>
          </a:bodyPr>
          <a:lstStyle/>
          <a:p>
            <a:pPr algn="r"/>
            <a:r>
              <a:rPr lang="en-US" dirty="0"/>
              <a:t>Registered Code</a:t>
            </a:r>
          </a:p>
          <a:p>
            <a:pPr algn="r"/>
            <a:r>
              <a:rPr lang="en-US" dirty="0"/>
              <a:t>Font type: Calibri Italic 25pt</a:t>
            </a:r>
          </a:p>
        </p:txBody>
      </p:sp>
      <p:sp>
        <p:nvSpPr>
          <p:cNvPr id="8" name="Rectangle 7"/>
          <p:cNvSpPr/>
          <p:nvPr/>
        </p:nvSpPr>
        <p:spPr>
          <a:xfrm>
            <a:off x="1425659" y="6142322"/>
            <a:ext cx="6462667" cy="1015663"/>
          </a:xfrm>
          <a:prstGeom prst="rect">
            <a:avLst/>
          </a:prstGeom>
        </p:spPr>
        <p:txBody>
          <a:bodyPr wrap="none">
            <a:spAutoFit/>
          </a:bodyPr>
          <a:lstStyle/>
          <a:p>
            <a:r>
              <a:rPr lang="en-US" sz="4000" b="1" dirty="0">
                <a:solidFill>
                  <a:srgbClr val="FF5F00"/>
                </a:solidFill>
              </a:rPr>
              <a:t>Abstract  </a:t>
            </a:r>
          </a:p>
          <a:p>
            <a:r>
              <a:rPr lang="en-US" sz="2000" b="1" dirty="0">
                <a:solidFill>
                  <a:srgbClr val="FF5F00"/>
                </a:solidFill>
              </a:rPr>
              <a:t>(STYLE: ABSTRACT HEADING) Font type: Calibri Bold 40-46p</a:t>
            </a:r>
            <a:endParaRPr lang="en-US" sz="2000" dirty="0"/>
          </a:p>
        </p:txBody>
      </p:sp>
      <p:sp>
        <p:nvSpPr>
          <p:cNvPr id="10" name="TextBox 9"/>
          <p:cNvSpPr txBox="1"/>
          <p:nvPr/>
        </p:nvSpPr>
        <p:spPr>
          <a:xfrm>
            <a:off x="1425659" y="7162378"/>
            <a:ext cx="9227260" cy="7894469"/>
          </a:xfrm>
          <a:prstGeom prst="rect">
            <a:avLst/>
          </a:prstGeom>
          <a:noFill/>
        </p:spPr>
        <p:txBody>
          <a:bodyPr wrap="square" rtlCol="0">
            <a:spAutoFit/>
          </a:bodyPr>
          <a:lstStyle/>
          <a:p>
            <a:pPr algn="just"/>
            <a:r>
              <a:rPr lang="fr-FR" sz="2500" dirty="0" err="1"/>
              <a:t>Text</a:t>
            </a:r>
            <a:endParaRPr lang="fr-FR" sz="2500" dirty="0"/>
          </a:p>
          <a:p>
            <a:pPr algn="just"/>
            <a:r>
              <a:rPr lang="fr-FR" sz="2500" dirty="0"/>
              <a:t>Font type: Calibri 25-29pt</a:t>
            </a:r>
          </a:p>
          <a:p>
            <a:pPr algn="just"/>
            <a:endParaRPr lang="fr-FR" sz="2500" dirty="0"/>
          </a:p>
          <a:p>
            <a:pPr algn="just"/>
            <a:endParaRPr lang="fr-FR" sz="2500" dirty="0"/>
          </a:p>
          <a:p>
            <a:pPr algn="just"/>
            <a:endParaRPr lang="fr-FR" sz="2500" dirty="0"/>
          </a:p>
          <a:p>
            <a:pPr algn="just"/>
            <a:endParaRPr lang="fr-FR" sz="2500" dirty="0"/>
          </a:p>
          <a:p>
            <a:pPr algn="just"/>
            <a:endParaRPr lang="fr-FR" sz="2500" dirty="0"/>
          </a:p>
          <a:p>
            <a:pPr algn="just"/>
            <a:endParaRPr lang="fr-FR" sz="2500" dirty="0"/>
          </a:p>
          <a:p>
            <a:pPr algn="just"/>
            <a:endParaRPr lang="fr-FR" sz="2500" dirty="0"/>
          </a:p>
          <a:p>
            <a:pPr algn="just"/>
            <a:endParaRPr lang="fr-FR" sz="2500" dirty="0"/>
          </a:p>
          <a:p>
            <a:pPr algn="just"/>
            <a:endParaRPr lang="fr-FR" sz="2500" dirty="0"/>
          </a:p>
          <a:p>
            <a:pPr algn="just"/>
            <a:endParaRPr lang="fr-FR" sz="2500" dirty="0"/>
          </a:p>
          <a:p>
            <a:pPr algn="just"/>
            <a:endParaRPr lang="fr-FR" sz="2500" dirty="0"/>
          </a:p>
          <a:p>
            <a:pPr algn="just"/>
            <a:endParaRPr lang="fr-FR" sz="2500" dirty="0"/>
          </a:p>
          <a:p>
            <a:pPr algn="just"/>
            <a:endParaRPr lang="fr-FR" sz="2500" dirty="0"/>
          </a:p>
          <a:p>
            <a:pPr algn="just"/>
            <a:endParaRPr lang="fr-FR" sz="2500" dirty="0"/>
          </a:p>
          <a:p>
            <a:pPr algn="just"/>
            <a:endParaRPr lang="fr-FR" sz="2500" dirty="0"/>
          </a:p>
          <a:p>
            <a:pPr algn="just"/>
            <a:endParaRPr lang="fr-FR" sz="2500" dirty="0"/>
          </a:p>
          <a:p>
            <a:pPr algn="just"/>
            <a:r>
              <a:rPr lang="fr-FR" sz="2500" dirty="0"/>
              <a:t>Keywords: keyword 1, keyword 2, keyword 3, etc. (max 5 </a:t>
            </a:r>
            <a:r>
              <a:rPr lang="fr-FR" sz="2500" dirty="0" err="1"/>
              <a:t>words</a:t>
            </a:r>
            <a:r>
              <a:rPr lang="fr-FR" sz="2500" dirty="0"/>
              <a:t>)</a:t>
            </a:r>
          </a:p>
          <a:p>
            <a:pPr algn="just"/>
            <a:endParaRPr lang="fr-FR" sz="3200" dirty="0"/>
          </a:p>
        </p:txBody>
      </p:sp>
      <p:sp>
        <p:nvSpPr>
          <p:cNvPr id="13" name="Rectangle 12"/>
          <p:cNvSpPr/>
          <p:nvPr/>
        </p:nvSpPr>
        <p:spPr>
          <a:xfrm>
            <a:off x="1425659" y="17129919"/>
            <a:ext cx="7061870" cy="1015663"/>
          </a:xfrm>
          <a:prstGeom prst="rect">
            <a:avLst/>
          </a:prstGeom>
        </p:spPr>
        <p:txBody>
          <a:bodyPr wrap="none">
            <a:spAutoFit/>
          </a:bodyPr>
          <a:lstStyle/>
          <a:p>
            <a:r>
              <a:rPr lang="en-US" sz="4000" b="1" dirty="0">
                <a:solidFill>
                  <a:srgbClr val="FF5F00"/>
                </a:solidFill>
              </a:rPr>
              <a:t>Introduction </a:t>
            </a:r>
          </a:p>
          <a:p>
            <a:r>
              <a:rPr lang="en-US" sz="2000" b="1" dirty="0">
                <a:solidFill>
                  <a:srgbClr val="FF5F00"/>
                </a:solidFill>
              </a:rPr>
              <a:t>(STYLE: TITLE OF THE PARAGRAPH) Font type: Calibri Bold 40-46p</a:t>
            </a:r>
            <a:endParaRPr lang="en-US" sz="2000" dirty="0"/>
          </a:p>
        </p:txBody>
      </p:sp>
      <p:sp>
        <p:nvSpPr>
          <p:cNvPr id="14" name="TextBox 13"/>
          <p:cNvSpPr txBox="1"/>
          <p:nvPr/>
        </p:nvSpPr>
        <p:spPr>
          <a:xfrm>
            <a:off x="1425659" y="18130783"/>
            <a:ext cx="9227260" cy="8771632"/>
          </a:xfrm>
          <a:prstGeom prst="rect">
            <a:avLst/>
          </a:prstGeom>
          <a:noFill/>
        </p:spPr>
        <p:txBody>
          <a:bodyPr wrap="square" rtlCol="0">
            <a:spAutoFit/>
          </a:bodyPr>
          <a:lstStyle/>
          <a:p>
            <a:r>
              <a:rPr lang="en-US" sz="2500" dirty="0"/>
              <a:t>Text</a:t>
            </a:r>
          </a:p>
          <a:p>
            <a:r>
              <a:rPr lang="en-US" sz="2500" dirty="0"/>
              <a:t>Font type: Calibri 25-29pt</a:t>
            </a:r>
          </a:p>
          <a:p>
            <a:endParaRPr lang="en-US" sz="2500" dirty="0"/>
          </a:p>
          <a:p>
            <a:r>
              <a:rPr lang="en-US" sz="2500" dirty="0"/>
              <a:t>We hope you find this template useful! This one is set up to yield an A0 horizontal poster.</a:t>
            </a:r>
          </a:p>
          <a:p>
            <a:endParaRPr lang="en-US" sz="2500" dirty="0"/>
          </a:p>
          <a:p>
            <a:pPr algn="just"/>
            <a:r>
              <a:rPr lang="en-US" sz="2500" dirty="0"/>
              <a:t>We’ve included the headings we usually see in these posters; you can copy and paste them and change them to your heart’s content! We suggest you use black text against a light background so that it is easy to read. Background </a:t>
            </a:r>
            <a:r>
              <a:rPr lang="en-US" sz="2500" dirty="0" err="1"/>
              <a:t>colour</a:t>
            </a:r>
            <a:r>
              <a:rPr lang="en-US" sz="2500" dirty="0"/>
              <a:t> can be changed in the design tab, background drop-down menu.</a:t>
            </a:r>
          </a:p>
          <a:p>
            <a:endParaRPr lang="en-US" sz="2500" dirty="0"/>
          </a:p>
          <a:p>
            <a:r>
              <a:rPr lang="en-US" sz="2500" dirty="0"/>
              <a:t>The boxes around the text will automatically fit the text you type, and if you click on the text box, you can use the little handles that appear to stretch or squeeze the text boxes to whatever size you want. If you need just a little more room for your type, change the line spacing to a multiple &gt;paragraph &gt;line spacing. The kind in your poster’s text boxes should be at least 20 points. </a:t>
            </a:r>
          </a:p>
          <a:p>
            <a:endParaRPr lang="en-US" sz="2500" dirty="0"/>
          </a:p>
          <a:p>
            <a:r>
              <a:rPr lang="en-US" sz="2500" dirty="0"/>
              <a:t>Use them to get your pictures or text boxes aligned together. </a:t>
            </a:r>
          </a:p>
          <a:p>
            <a:endParaRPr lang="en-US" sz="3200" dirty="0"/>
          </a:p>
          <a:p>
            <a:endParaRPr lang="en-US" sz="3200" dirty="0" err="1"/>
          </a:p>
        </p:txBody>
      </p:sp>
      <p:sp>
        <p:nvSpPr>
          <p:cNvPr id="15" name="Rectangle 14"/>
          <p:cNvSpPr/>
          <p:nvPr/>
        </p:nvSpPr>
        <p:spPr>
          <a:xfrm>
            <a:off x="1425659" y="29257850"/>
            <a:ext cx="6462667" cy="1015663"/>
          </a:xfrm>
          <a:prstGeom prst="rect">
            <a:avLst/>
          </a:prstGeom>
        </p:spPr>
        <p:txBody>
          <a:bodyPr wrap="none">
            <a:spAutoFit/>
          </a:bodyPr>
          <a:lstStyle/>
          <a:p>
            <a:r>
              <a:rPr lang="en-US" sz="4000" b="1" dirty="0">
                <a:solidFill>
                  <a:srgbClr val="FF5F00"/>
                </a:solidFill>
              </a:rPr>
              <a:t>Materials and methods </a:t>
            </a:r>
          </a:p>
          <a:p>
            <a:r>
              <a:rPr lang="en-US" sz="2000" b="1" dirty="0">
                <a:solidFill>
                  <a:srgbClr val="FF5F00"/>
                </a:solidFill>
              </a:rPr>
              <a:t>(STYLE: ABSTRACT HEADING) Font type: Calibri Bold 40-46p</a:t>
            </a:r>
            <a:endParaRPr lang="en-US" sz="2000" dirty="0"/>
          </a:p>
        </p:txBody>
      </p:sp>
      <p:sp>
        <p:nvSpPr>
          <p:cNvPr id="16" name="TextBox 15"/>
          <p:cNvSpPr txBox="1"/>
          <p:nvPr/>
        </p:nvSpPr>
        <p:spPr>
          <a:xfrm>
            <a:off x="1425659" y="30258716"/>
            <a:ext cx="9227260" cy="3662541"/>
          </a:xfrm>
          <a:prstGeom prst="rect">
            <a:avLst/>
          </a:prstGeom>
          <a:noFill/>
        </p:spPr>
        <p:txBody>
          <a:bodyPr wrap="square" rtlCol="0">
            <a:spAutoFit/>
          </a:bodyPr>
          <a:lstStyle/>
          <a:p>
            <a:pPr algn="just"/>
            <a:r>
              <a:rPr lang="fr-FR" sz="2500" dirty="0" err="1"/>
              <a:t>Text</a:t>
            </a:r>
            <a:endParaRPr lang="fr-FR" sz="2500" dirty="0"/>
          </a:p>
          <a:p>
            <a:pPr algn="just"/>
            <a:r>
              <a:rPr lang="fr-FR" sz="2500" dirty="0"/>
              <a:t>Font type: Calibri 25-29pt</a:t>
            </a:r>
          </a:p>
          <a:p>
            <a:pPr algn="just"/>
            <a:endParaRPr lang="fr-FR" sz="2500" dirty="0"/>
          </a:p>
          <a:p>
            <a:pPr algn="just"/>
            <a:endParaRPr lang="fr-FR" sz="2500" dirty="0"/>
          </a:p>
          <a:p>
            <a:pPr algn="just"/>
            <a:endParaRPr lang="fr-FR" sz="2500" dirty="0"/>
          </a:p>
          <a:p>
            <a:pPr algn="just"/>
            <a:endParaRPr lang="fr-FR" sz="2500" dirty="0"/>
          </a:p>
          <a:p>
            <a:pPr algn="just"/>
            <a:r>
              <a:rPr lang="fr-FR" sz="2500" dirty="0"/>
              <a:t>Figure #</a:t>
            </a:r>
          </a:p>
          <a:p>
            <a:pPr algn="just"/>
            <a:r>
              <a:rPr lang="fr-FR" sz="2500" dirty="0"/>
              <a:t>CHART or PICTURE)</a:t>
            </a:r>
          </a:p>
          <a:p>
            <a:pPr algn="just"/>
            <a:endParaRPr lang="fr-FR" sz="3200" dirty="0"/>
          </a:p>
        </p:txBody>
      </p:sp>
      <p:sp>
        <p:nvSpPr>
          <p:cNvPr id="17" name="Rectangle 16"/>
          <p:cNvSpPr/>
          <p:nvPr/>
        </p:nvSpPr>
        <p:spPr>
          <a:xfrm>
            <a:off x="11534341" y="6142322"/>
            <a:ext cx="7119578" cy="1015663"/>
          </a:xfrm>
          <a:prstGeom prst="rect">
            <a:avLst/>
          </a:prstGeom>
        </p:spPr>
        <p:txBody>
          <a:bodyPr wrap="none">
            <a:spAutoFit/>
          </a:bodyPr>
          <a:lstStyle/>
          <a:p>
            <a:r>
              <a:rPr lang="en-US" sz="4000" b="1" dirty="0">
                <a:solidFill>
                  <a:srgbClr val="FF5F00"/>
                </a:solidFill>
              </a:rPr>
              <a:t>Results </a:t>
            </a:r>
          </a:p>
          <a:p>
            <a:r>
              <a:rPr lang="en-US" sz="2000" b="1" dirty="0">
                <a:solidFill>
                  <a:srgbClr val="FF5F00"/>
                </a:solidFill>
              </a:rPr>
              <a:t>(STYLE: TITLE OF THE PARAGRAPH)  Font type: Calibri Bold 40-46p</a:t>
            </a:r>
            <a:endParaRPr lang="en-US" sz="2000" dirty="0"/>
          </a:p>
        </p:txBody>
      </p:sp>
      <p:sp>
        <p:nvSpPr>
          <p:cNvPr id="18" name="TextBox 17"/>
          <p:cNvSpPr txBox="1"/>
          <p:nvPr/>
        </p:nvSpPr>
        <p:spPr>
          <a:xfrm>
            <a:off x="11534341" y="7162378"/>
            <a:ext cx="8719778" cy="11849398"/>
          </a:xfrm>
          <a:prstGeom prst="rect">
            <a:avLst/>
          </a:prstGeom>
          <a:noFill/>
        </p:spPr>
        <p:txBody>
          <a:bodyPr wrap="square" rtlCol="0">
            <a:spAutoFit/>
          </a:bodyPr>
          <a:lstStyle/>
          <a:p>
            <a:pPr algn="just"/>
            <a:r>
              <a:rPr lang="en-US" sz="2500" dirty="0"/>
              <a:t>Text</a:t>
            </a:r>
          </a:p>
          <a:p>
            <a:pPr algn="just"/>
            <a:r>
              <a:rPr lang="en-US" sz="2500" dirty="0"/>
              <a:t>Font type: Calibri 25-29pt</a:t>
            </a:r>
          </a:p>
          <a:p>
            <a:pPr algn="just"/>
            <a:endParaRPr lang="en-US" sz="2500" dirty="0"/>
          </a:p>
          <a:p>
            <a:pPr algn="just"/>
            <a:endParaRPr lang="en-US" sz="2500" dirty="0"/>
          </a:p>
          <a:p>
            <a:pPr algn="just"/>
            <a:r>
              <a:rPr lang="en-US" sz="2500" dirty="0"/>
              <a:t>How to bring things in from Excel® and Word®</a:t>
            </a:r>
          </a:p>
          <a:p>
            <a:pPr algn="just"/>
            <a:r>
              <a:rPr lang="en-US" sz="2500" dirty="0"/>
              <a:t>Excel- select the chart, then copy (</a:t>
            </a:r>
            <a:r>
              <a:rPr lang="en-US" sz="2500" dirty="0" err="1"/>
              <a:t>Ctrl+C</a:t>
            </a:r>
            <a:r>
              <a:rPr lang="en-US" sz="2500" dirty="0"/>
              <a:t>), and paste (</a:t>
            </a:r>
            <a:r>
              <a:rPr lang="en-US" sz="2500" dirty="0" err="1"/>
              <a:t>Ctrl+V</a:t>
            </a:r>
            <a:r>
              <a:rPr lang="en-US" sz="2500" dirty="0"/>
              <a:t>) into PowerPoint®. The chart can then be stretched to fit or edited as required. Watch out for scientific symbols used in imported charts/</a:t>
            </a:r>
          </a:p>
          <a:p>
            <a:pPr algn="just"/>
            <a:endParaRPr lang="en-US" sz="2500" dirty="0"/>
          </a:p>
          <a:p>
            <a:pPr algn="just"/>
            <a:r>
              <a:rPr lang="en-US" sz="2500" dirty="0"/>
              <a:t>Word- select the text to be brought into the page, then paste the text into a new or existing text block. This text is editable. You can change the size, </a:t>
            </a:r>
            <a:r>
              <a:rPr lang="en-US" sz="2500" dirty="0" err="1"/>
              <a:t>colour</a:t>
            </a:r>
            <a:r>
              <a:rPr lang="en-US" sz="2500" dirty="0"/>
              <a:t>, etc. in Home&gt; Font. We suggest you not put shadows on smaller text. Stick with Calibri fonts so your collaborators will have them. </a:t>
            </a:r>
          </a:p>
          <a:p>
            <a:pPr algn="just"/>
            <a:endParaRPr lang="en-US" sz="2500" dirty="0"/>
          </a:p>
          <a:p>
            <a:pPr algn="just"/>
            <a:r>
              <a:rPr lang="en-US" sz="2500" dirty="0"/>
              <a:t>Tables that come in funny can often be fixed by doing paste &gt;special &gt;enhanced metafile.</a:t>
            </a:r>
          </a:p>
          <a:p>
            <a:pPr algn="just"/>
            <a:endParaRPr lang="en-US" sz="2500" dirty="0"/>
          </a:p>
          <a:p>
            <a:pPr algn="just"/>
            <a:r>
              <a:rPr lang="en-US" sz="2500" dirty="0"/>
              <a:t>Photos</a:t>
            </a:r>
          </a:p>
          <a:p>
            <a:pPr algn="just"/>
            <a:r>
              <a:rPr lang="en-US" sz="2500" dirty="0"/>
              <a:t>We need images to be 72 to 100 dpi in their final size, a rough rule of thumb that a  500 kb JPG (2 megapixel) image file can go up to 30x40xcm on your poster. Do insert &gt;from file to import them.</a:t>
            </a:r>
          </a:p>
          <a:p>
            <a:pPr algn="just"/>
            <a:endParaRPr lang="en-US" sz="2500" dirty="0"/>
          </a:p>
          <a:p>
            <a:pPr algn="just"/>
            <a:r>
              <a:rPr lang="en-US" sz="2500" dirty="0"/>
              <a:t>Preview: To see your poster in actual size, go to view-zoom-100%. It’s essential to review your poster at full size to ensure it will look satisfactory.</a:t>
            </a:r>
          </a:p>
          <a:p>
            <a:pPr algn="just"/>
            <a:endParaRPr lang="en-US" sz="2500" dirty="0"/>
          </a:p>
          <a:p>
            <a:pPr algn="just"/>
            <a:endParaRPr lang="en-US" sz="3200" dirty="0"/>
          </a:p>
          <a:p>
            <a:pPr algn="just"/>
            <a:endParaRPr lang="en-US" sz="3200" dirty="0" err="1"/>
          </a:p>
        </p:txBody>
      </p:sp>
      <p:sp>
        <p:nvSpPr>
          <p:cNvPr id="20" name="Rectangle 19"/>
          <p:cNvSpPr/>
          <p:nvPr/>
        </p:nvSpPr>
        <p:spPr>
          <a:xfrm>
            <a:off x="11534341" y="20320417"/>
            <a:ext cx="6462667" cy="1015663"/>
          </a:xfrm>
          <a:prstGeom prst="rect">
            <a:avLst/>
          </a:prstGeom>
        </p:spPr>
        <p:txBody>
          <a:bodyPr wrap="none">
            <a:spAutoFit/>
          </a:bodyPr>
          <a:lstStyle/>
          <a:p>
            <a:r>
              <a:rPr lang="en-US" sz="4000" b="1" dirty="0">
                <a:solidFill>
                  <a:srgbClr val="FF5F00"/>
                </a:solidFill>
              </a:rPr>
              <a:t>Conclusions </a:t>
            </a:r>
          </a:p>
          <a:p>
            <a:r>
              <a:rPr lang="en-US" sz="2000" b="1" dirty="0">
                <a:solidFill>
                  <a:srgbClr val="FF5F00"/>
                </a:solidFill>
              </a:rPr>
              <a:t>(STYLE: ABSTRACT HEADING) Font type: Calibri Bold 40-46p</a:t>
            </a:r>
            <a:endParaRPr lang="en-US" sz="2000" dirty="0"/>
          </a:p>
        </p:txBody>
      </p:sp>
      <p:sp>
        <p:nvSpPr>
          <p:cNvPr id="21" name="TextBox 20"/>
          <p:cNvSpPr txBox="1"/>
          <p:nvPr/>
        </p:nvSpPr>
        <p:spPr>
          <a:xfrm>
            <a:off x="11534340" y="21321283"/>
            <a:ext cx="8719779" cy="3662541"/>
          </a:xfrm>
          <a:prstGeom prst="rect">
            <a:avLst/>
          </a:prstGeom>
          <a:noFill/>
        </p:spPr>
        <p:txBody>
          <a:bodyPr wrap="square" rtlCol="0">
            <a:spAutoFit/>
          </a:bodyPr>
          <a:lstStyle/>
          <a:p>
            <a:pPr algn="just"/>
            <a:r>
              <a:rPr lang="fr-FR" sz="2500" dirty="0" err="1"/>
              <a:t>Text</a:t>
            </a:r>
            <a:endParaRPr lang="fr-FR" sz="2500" dirty="0"/>
          </a:p>
          <a:p>
            <a:pPr algn="just"/>
            <a:r>
              <a:rPr lang="fr-FR" sz="2500" dirty="0"/>
              <a:t>Font type: Calibri 25-29pt</a:t>
            </a:r>
          </a:p>
          <a:p>
            <a:pPr algn="just"/>
            <a:endParaRPr lang="fr-FR" sz="2500" dirty="0"/>
          </a:p>
          <a:p>
            <a:pPr algn="just"/>
            <a:endParaRPr lang="fr-FR" sz="2500" dirty="0"/>
          </a:p>
          <a:p>
            <a:pPr algn="just"/>
            <a:endParaRPr lang="fr-FR" sz="2500" dirty="0"/>
          </a:p>
          <a:p>
            <a:pPr algn="just"/>
            <a:endParaRPr lang="fr-FR" sz="2500" dirty="0"/>
          </a:p>
          <a:p>
            <a:pPr algn="just"/>
            <a:r>
              <a:rPr lang="fr-FR" sz="2500" dirty="0"/>
              <a:t>Figure #</a:t>
            </a:r>
          </a:p>
          <a:p>
            <a:pPr algn="just"/>
            <a:r>
              <a:rPr lang="fr-FR" sz="2500" dirty="0"/>
              <a:t>CHART or PICTURE)</a:t>
            </a:r>
          </a:p>
          <a:p>
            <a:pPr algn="just"/>
            <a:endParaRPr lang="fr-FR" sz="3200" dirty="0"/>
          </a:p>
        </p:txBody>
      </p:sp>
      <p:sp>
        <p:nvSpPr>
          <p:cNvPr id="22" name="Rectangle 21"/>
          <p:cNvSpPr/>
          <p:nvPr/>
        </p:nvSpPr>
        <p:spPr>
          <a:xfrm>
            <a:off x="11534340" y="32089986"/>
            <a:ext cx="7119578" cy="1015663"/>
          </a:xfrm>
          <a:prstGeom prst="rect">
            <a:avLst/>
          </a:prstGeom>
        </p:spPr>
        <p:txBody>
          <a:bodyPr wrap="none">
            <a:spAutoFit/>
          </a:bodyPr>
          <a:lstStyle/>
          <a:p>
            <a:r>
              <a:rPr lang="en-US" sz="4000" b="1" dirty="0">
                <a:solidFill>
                  <a:srgbClr val="FF5F00"/>
                </a:solidFill>
              </a:rPr>
              <a:t>References </a:t>
            </a:r>
          </a:p>
          <a:p>
            <a:r>
              <a:rPr lang="en-US" sz="2000" b="1" dirty="0">
                <a:solidFill>
                  <a:srgbClr val="FF5F00"/>
                </a:solidFill>
              </a:rPr>
              <a:t>(STYLE: TITLE OF THE PARAGRAPH)  Font type: Calibri Bold 40-46p</a:t>
            </a:r>
            <a:endParaRPr lang="en-US" sz="2000" dirty="0"/>
          </a:p>
        </p:txBody>
      </p:sp>
      <p:sp>
        <p:nvSpPr>
          <p:cNvPr id="24" name="TextBox 23"/>
          <p:cNvSpPr txBox="1"/>
          <p:nvPr/>
        </p:nvSpPr>
        <p:spPr>
          <a:xfrm>
            <a:off x="11534340" y="33090852"/>
            <a:ext cx="8719779" cy="2508379"/>
          </a:xfrm>
          <a:prstGeom prst="rect">
            <a:avLst/>
          </a:prstGeom>
          <a:noFill/>
        </p:spPr>
        <p:txBody>
          <a:bodyPr wrap="square" rtlCol="0">
            <a:spAutoFit/>
          </a:bodyPr>
          <a:lstStyle/>
          <a:p>
            <a:pPr algn="just"/>
            <a:r>
              <a:rPr lang="fr-FR" sz="2500" dirty="0"/>
              <a:t>Font type: Calibri 25-29pt</a:t>
            </a:r>
          </a:p>
          <a:p>
            <a:pPr algn="just"/>
            <a:r>
              <a:rPr lang="en-GB" sz="2500" dirty="0" err="1"/>
              <a:t>Ramírez</a:t>
            </a:r>
            <a:r>
              <a:rPr lang="en-GB" sz="2500" dirty="0"/>
              <a:t>, </a:t>
            </a:r>
            <a:r>
              <a:rPr lang="en-GB" sz="2500" dirty="0" err="1"/>
              <a:t>Ángeles</a:t>
            </a:r>
            <a:r>
              <a:rPr lang="en-GB" sz="2500" dirty="0"/>
              <a:t> (2010). “Muslim Women in the Spanish Press: The Persistence of Subaltern Images.” In </a:t>
            </a:r>
            <a:r>
              <a:rPr lang="en-GB" sz="2500" i="1" dirty="0"/>
              <a:t>Muslim Women in War and Crisis: Representation and Reality</a:t>
            </a:r>
            <a:r>
              <a:rPr lang="en-GB" sz="2500" dirty="0"/>
              <a:t>, edited by </a:t>
            </a:r>
            <a:r>
              <a:rPr lang="en-GB" sz="2500" dirty="0" err="1"/>
              <a:t>FaeghehShirazi</a:t>
            </a:r>
            <a:r>
              <a:rPr lang="en-GB" sz="2500" dirty="0"/>
              <a:t>, 227–44. Austin: University of Texas Press.</a:t>
            </a:r>
            <a:endParaRPr lang="en-US" sz="2500" dirty="0"/>
          </a:p>
          <a:p>
            <a:pPr algn="just"/>
            <a:endParaRPr lang="fr-FR" sz="3200" dirty="0"/>
          </a:p>
        </p:txBody>
      </p:sp>
      <p:sp>
        <p:nvSpPr>
          <p:cNvPr id="27" name="Rectangle 26"/>
          <p:cNvSpPr/>
          <p:nvPr/>
        </p:nvSpPr>
        <p:spPr>
          <a:xfrm>
            <a:off x="11534340" y="35498551"/>
            <a:ext cx="7119578" cy="1015663"/>
          </a:xfrm>
          <a:prstGeom prst="rect">
            <a:avLst/>
          </a:prstGeom>
        </p:spPr>
        <p:txBody>
          <a:bodyPr wrap="none">
            <a:spAutoFit/>
          </a:bodyPr>
          <a:lstStyle/>
          <a:p>
            <a:r>
              <a:rPr lang="en-US" sz="4000" b="1" dirty="0">
                <a:solidFill>
                  <a:srgbClr val="FF5F00"/>
                </a:solidFill>
              </a:rPr>
              <a:t>Acknowledgments  </a:t>
            </a:r>
          </a:p>
          <a:p>
            <a:r>
              <a:rPr lang="en-US" sz="2000" b="1" dirty="0">
                <a:solidFill>
                  <a:srgbClr val="FF5F00"/>
                </a:solidFill>
              </a:rPr>
              <a:t>(STYLE: TITLE OF THE PARAGRAPH)  Font type: Calibri Bold 40-46p</a:t>
            </a:r>
            <a:endParaRPr lang="en-US" sz="2000" dirty="0"/>
          </a:p>
        </p:txBody>
      </p:sp>
      <p:sp>
        <p:nvSpPr>
          <p:cNvPr id="28" name="TextBox 27"/>
          <p:cNvSpPr txBox="1"/>
          <p:nvPr/>
        </p:nvSpPr>
        <p:spPr>
          <a:xfrm>
            <a:off x="11534340" y="36499417"/>
            <a:ext cx="8657460" cy="1354217"/>
          </a:xfrm>
          <a:prstGeom prst="rect">
            <a:avLst/>
          </a:prstGeom>
          <a:noFill/>
        </p:spPr>
        <p:txBody>
          <a:bodyPr wrap="square" rtlCol="0">
            <a:spAutoFit/>
          </a:bodyPr>
          <a:lstStyle/>
          <a:p>
            <a:pPr algn="just"/>
            <a:r>
              <a:rPr lang="fr-FR" sz="2500" dirty="0" err="1"/>
              <a:t>Text</a:t>
            </a:r>
            <a:endParaRPr lang="fr-FR" sz="2500" dirty="0"/>
          </a:p>
          <a:p>
            <a:pPr algn="just"/>
            <a:r>
              <a:rPr lang="fr-FR" sz="2500" dirty="0"/>
              <a:t>Font type: Calibri 25-29pt</a:t>
            </a:r>
          </a:p>
          <a:p>
            <a:pPr algn="just"/>
            <a:endParaRPr lang="fr-FR" sz="3200" dirty="0"/>
          </a:p>
        </p:txBody>
      </p:sp>
      <p:sp>
        <p:nvSpPr>
          <p:cNvPr id="29" name="Rectangle 28"/>
          <p:cNvSpPr/>
          <p:nvPr/>
        </p:nvSpPr>
        <p:spPr>
          <a:xfrm>
            <a:off x="14975352" y="40732065"/>
            <a:ext cx="5431167" cy="707886"/>
          </a:xfrm>
          <a:prstGeom prst="rect">
            <a:avLst/>
          </a:prstGeom>
        </p:spPr>
        <p:txBody>
          <a:bodyPr wrap="none">
            <a:spAutoFit/>
          </a:bodyPr>
          <a:lstStyle/>
          <a:p>
            <a:pPr algn="r"/>
            <a:r>
              <a:rPr lang="en-US" sz="4000" b="1" dirty="0">
                <a:solidFill>
                  <a:srgbClr val="FF5F00"/>
                </a:solidFill>
              </a:rPr>
              <a:t>CONTACT INFORMATION</a:t>
            </a:r>
            <a:endParaRPr lang="en-US" sz="2000" dirty="0"/>
          </a:p>
        </p:txBody>
      </p:sp>
      <p:sp>
        <p:nvSpPr>
          <p:cNvPr id="30" name="TextBox 29"/>
          <p:cNvSpPr txBox="1"/>
          <p:nvPr/>
        </p:nvSpPr>
        <p:spPr>
          <a:xfrm>
            <a:off x="14184568" y="41570265"/>
            <a:ext cx="6221951" cy="477054"/>
          </a:xfrm>
          <a:prstGeom prst="rect">
            <a:avLst/>
          </a:prstGeom>
          <a:noFill/>
        </p:spPr>
        <p:txBody>
          <a:bodyPr wrap="square" rtlCol="0">
            <a:spAutoFit/>
          </a:bodyPr>
          <a:lstStyle/>
          <a:p>
            <a:pPr algn="r"/>
            <a:r>
              <a:rPr lang="fr-FR" sz="2500" dirty="0" err="1"/>
              <a:t>Address</a:t>
            </a:r>
            <a:r>
              <a:rPr lang="fr-FR" sz="2500" dirty="0"/>
              <a:t>, e-mail: </a:t>
            </a:r>
            <a:endParaRPr lang="fr-FR" sz="3200" dirty="0"/>
          </a:p>
        </p:txBody>
      </p:sp>
    </p:spTree>
    <p:extLst>
      <p:ext uri="{BB962C8B-B14F-4D97-AF65-F5344CB8AC3E}">
        <p14:creationId xmlns:p14="http://schemas.microsoft.com/office/powerpoint/2010/main" val="920310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707</Words>
  <Application>Microsoft Office PowerPoint</Application>
  <PresentationFormat>Custom</PresentationFormat>
  <Paragraphs>91</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Grafika 02</dc:creator>
  <cp:lastModifiedBy>Florian Nepravishta</cp:lastModifiedBy>
  <cp:revision>9</cp:revision>
  <dcterms:created xsi:type="dcterms:W3CDTF">2017-11-01T20:12:39Z</dcterms:created>
  <dcterms:modified xsi:type="dcterms:W3CDTF">2025-09-16T09:48:01Z</dcterms:modified>
</cp:coreProperties>
</file>